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4" r:id="rId6"/>
    <p:sldId id="263" r:id="rId7"/>
    <p:sldId id="262" r:id="rId8"/>
    <p:sldId id="268" r:id="rId9"/>
    <p:sldId id="267" r:id="rId10"/>
    <p:sldId id="266" r:id="rId11"/>
    <p:sldId id="259" r:id="rId12"/>
    <p:sldId id="258" r:id="rId13"/>
    <p:sldId id="272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0AAA"/>
    <a:srgbClr val="009900"/>
    <a:srgbClr val="FF66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73AD-9738-4EBA-A917-A22CE44FD17C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33A2-C87B-495E-BCE0-30EC05D04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66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73AD-9738-4EBA-A917-A22CE44FD17C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33A2-C87B-495E-BCE0-30EC05D04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41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73AD-9738-4EBA-A917-A22CE44FD17C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33A2-C87B-495E-BCE0-30EC05D04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91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73AD-9738-4EBA-A917-A22CE44FD17C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33A2-C87B-495E-BCE0-30EC05D04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402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73AD-9738-4EBA-A917-A22CE44FD17C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33A2-C87B-495E-BCE0-30EC05D04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78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73AD-9738-4EBA-A917-A22CE44FD17C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33A2-C87B-495E-BCE0-30EC05D04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313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73AD-9738-4EBA-A917-A22CE44FD17C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33A2-C87B-495E-BCE0-30EC05D04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132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73AD-9738-4EBA-A917-A22CE44FD17C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33A2-C87B-495E-BCE0-30EC05D04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62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73AD-9738-4EBA-A917-A22CE44FD17C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33A2-C87B-495E-BCE0-30EC05D04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366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73AD-9738-4EBA-A917-A22CE44FD17C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33A2-C87B-495E-BCE0-30EC05D04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44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073AD-9738-4EBA-A917-A22CE44FD17C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33A2-C87B-495E-BCE0-30EC05D04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243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073AD-9738-4EBA-A917-A22CE44FD17C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033A2-C87B-495E-BCE0-30EC05D04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40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6120" y="415636"/>
            <a:ext cx="9380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</a:t>
            </a:r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УЧРЕЖДЕНИЕ</a:t>
            </a:r>
          </a:p>
          <a:p>
            <a:pPr algn="ctr">
              <a:spcAft>
                <a:spcPts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</a:t>
            </a: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САД «СВЕТЛЯЧОК» г. ЦИМЛЯНСКА</a:t>
            </a:r>
            <a:endParaRPr lang="ru-RU" sz="1600" i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2194" y="1407884"/>
            <a:ext cx="843569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К</a:t>
            </a:r>
            <a:r>
              <a:rPr lang="ru-RU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раткосрочный проект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«В УДИВИТЕЛЬНОМ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МИРЕ СКАЗОК»</a:t>
            </a:r>
          </a:p>
          <a:p>
            <a:pPr algn="ctr"/>
            <a:r>
              <a:rPr lang="ru-RU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д</a:t>
            </a:r>
            <a:r>
              <a:rPr lang="ru-RU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ля детей младшей группы «Колобок»</a:t>
            </a:r>
            <a:endParaRPr lang="ru-RU" sz="4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66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0420" y="5316646"/>
            <a:ext cx="475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Автор-разработчик: воспитатель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Епифанова Л.П.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33603" y="6015243"/>
            <a:ext cx="1545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rgbClr val="C00000"/>
                </a:solidFill>
                <a:latin typeface="Bookman Old Style" panose="02050604050505020204" pitchFamily="18" charset="0"/>
              </a:rPr>
              <a:t>Апрель 2022г.</a:t>
            </a:r>
          </a:p>
        </p:txBody>
      </p:sp>
    </p:spTree>
    <p:extLst>
      <p:ext uri="{BB962C8B-B14F-4D97-AF65-F5344CB8AC3E}">
        <p14:creationId xmlns:p14="http://schemas.microsoft.com/office/powerpoint/2010/main" val="3977669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964" y="1017016"/>
            <a:ext cx="4976350" cy="55606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832" y="1017016"/>
            <a:ext cx="3968786" cy="55606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B60AAA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664305" y="0"/>
            <a:ext cx="80698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9900"/>
                </a:solidFill>
                <a:latin typeface="Bookman Old Style" panose="02050604050505020204" pitchFamily="18" charset="0"/>
              </a:rPr>
              <a:t>Мнемотаблицы</a:t>
            </a:r>
            <a:r>
              <a:rPr lang="ru-RU" sz="2400" b="1" dirty="0" smtClean="0">
                <a:solidFill>
                  <a:srgbClr val="009900"/>
                </a:solidFill>
                <a:latin typeface="Bookman Old Style" panose="02050604050505020204" pitchFamily="18" charset="0"/>
              </a:rPr>
              <a:t> к русским народным сказкам,</a:t>
            </a:r>
          </a:p>
          <a:p>
            <a:pPr algn="ctr"/>
            <a:r>
              <a:rPr lang="ru-RU" sz="2400" b="1" dirty="0" smtClean="0">
                <a:solidFill>
                  <a:srgbClr val="009900"/>
                </a:solidFill>
                <a:latin typeface="Bookman Old Style" panose="02050604050505020204" pitchFamily="18" charset="0"/>
              </a:rPr>
              <a:t> игра «Помоги Курочке </a:t>
            </a:r>
            <a:r>
              <a:rPr lang="ru-RU" sz="2400" b="1" dirty="0" err="1" smtClean="0">
                <a:solidFill>
                  <a:srgbClr val="009900"/>
                </a:solidFill>
                <a:latin typeface="Bookman Old Style" panose="02050604050505020204" pitchFamily="18" charset="0"/>
              </a:rPr>
              <a:t>Рябе</a:t>
            </a:r>
            <a:r>
              <a:rPr lang="ru-RU" sz="2400" b="1" dirty="0" smtClean="0">
                <a:solidFill>
                  <a:srgbClr val="009900"/>
                </a:solidFill>
                <a:latin typeface="Bookman Old Style" panose="02050604050505020204" pitchFamily="18" charset="0"/>
              </a:rPr>
              <a:t> собрать яички»</a:t>
            </a:r>
            <a:endParaRPr lang="ru-RU" sz="2400" b="1" dirty="0">
              <a:solidFill>
                <a:srgbClr val="0099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069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3456" y="141682"/>
            <a:ext cx="11858696" cy="6839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195" marR="36195" algn="just">
              <a:lnSpc>
                <a:spcPct val="115000"/>
              </a:lnSpc>
              <a:spcAft>
                <a:spcPts val="1000"/>
              </a:spcAft>
            </a:pPr>
            <a:r>
              <a:rPr lang="ru-RU" sz="3600" i="1" dirty="0" smtClean="0">
                <a:solidFill>
                  <a:srgbClr val="B60AAA"/>
                </a:solidFill>
                <a:latin typeface="Bookman Old Style" panose="02050604050505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Драматизация </a:t>
            </a:r>
            <a:r>
              <a:rPr lang="ru-RU" sz="3600" i="1" dirty="0" smtClean="0">
                <a:solidFill>
                  <a:srgbClr val="B60AAA"/>
                </a:solidFill>
                <a:effectLst/>
                <a:latin typeface="Bookman Old Style" panose="020506040505050202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русской народной сказки «Репка»</a:t>
            </a:r>
            <a:endParaRPr lang="ru-RU" sz="3600" i="1" dirty="0">
              <a:solidFill>
                <a:srgbClr val="B60AAA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5712" y="728605"/>
            <a:ext cx="5569528" cy="5872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983" y="1162466"/>
            <a:ext cx="5361981" cy="5438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00717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347" y="0"/>
            <a:ext cx="11360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Arial" panose="020B0604020202020204" pitchFamily="34" charset="0"/>
              </a:rPr>
              <a:t>Театральные этюды «Мышка – норушка», «Лягушка – квакушка»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Arial" panose="020B0604020202020204" pitchFamily="34" charset="0"/>
              </a:rPr>
              <a:t>по сказке «Теремок»</a:t>
            </a:r>
            <a:endParaRPr lang="ru-RU" sz="2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4511" y="1219200"/>
            <a:ext cx="5949565" cy="5453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527" y="1119623"/>
            <a:ext cx="4682838" cy="555341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chemeClr val="accent1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85792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1256" y="0"/>
            <a:ext cx="12134194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Игровые этюды. </a:t>
            </a:r>
          </a:p>
          <a:p>
            <a:pPr algn="ctr"/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Круги </a:t>
            </a:r>
            <a:r>
              <a:rPr lang="ru-RU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Лулли</a:t>
            </a:r>
            <a:r>
              <a:rPr lang="ru-RU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я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998" y="1754325"/>
            <a:ext cx="4571464" cy="4789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7100" y="1754325"/>
            <a:ext cx="6804900" cy="4577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99436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38" y="1071563"/>
            <a:ext cx="11029949" cy="3913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Проделанная работа по ознакомлению с русскими народными сказками дала положительный результат: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Дети умеют слушать сказки, знают любимых сказочных героев, дают оценки их поступкам.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400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Речь</a:t>
            </a:r>
            <a:r>
              <a:rPr lang="ru-RU" sz="2400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 детей стала более разнообразной и эмоциональной.</a:t>
            </a:r>
          </a:p>
          <a:p>
            <a:pPr marL="342900" indent="-34290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Улучшились детские взаимоотношения в коллективе.</a:t>
            </a:r>
          </a:p>
          <a:p>
            <a:pPr marL="342900" indent="-342900"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Гармонично развиваются творческие детско-родительские отношения.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0187" y="242888"/>
            <a:ext cx="94297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Bookman Old Style" panose="02050604050505020204" pitchFamily="18" charset="0"/>
              </a:rPr>
              <a:t>Результаты работы. </a:t>
            </a:r>
            <a:r>
              <a:rPr lang="ru-RU" sz="4000" b="1" i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Выводы</a:t>
            </a:r>
            <a:endParaRPr lang="ru-RU" sz="4000" b="1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671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0219" y="778547"/>
            <a:ext cx="11388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man Old Style" panose="02050604050505020204" pitchFamily="18" charset="0"/>
              </a:rPr>
              <a:t>У кого в детстве не бывает сказки, тот вырастает сухим, колючим человеком, и люди о него ушибаются как о лежащий на дороге камень и укалываются как о лист осота»</a:t>
            </a:r>
            <a:b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man Old Style" panose="02050604050505020204" pitchFamily="18" charset="0"/>
              </a:rPr>
            </a:b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Ирина </a:t>
            </a:r>
            <a:r>
              <a:rPr kumimoji="0" lang="ru-RU" sz="24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Токмакова</a:t>
            </a: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06126" y="154862"/>
            <a:ext cx="4900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АКТУАЛЬНОСТЬ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2618" y="2161309"/>
            <a:ext cx="1037705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>
                <a:solidFill>
                  <a:srgbClr val="0070C0"/>
                </a:solidFill>
                <a:latin typeface="Bookman Old Style" panose="02050604050505020204" pitchFamily="18" charset="0"/>
              </a:rPr>
              <a:t>Кто из нас не любил сказку в детстве? Наверное, не найдется такого человека. Со сказки начинается знакомство ребёнка с миром литературы, с миром человеческих взаимоотношений и с окружающей действительностью в целом.…</a:t>
            </a:r>
          </a:p>
          <a:p>
            <a:pPr lvl="0"/>
            <a:r>
              <a:rPr lang="ru-RU" sz="2400" dirty="0">
                <a:solidFill>
                  <a:srgbClr val="0070C0"/>
                </a:solidFill>
                <a:latin typeface="Bookman Old Style" panose="02050604050505020204" pitchFamily="18" charset="0"/>
              </a:rPr>
              <a:t>Дошкольное детство – важный этап в жизни каждого ребенка, ведь именно в это время проходят свое становление все самые важные функции и процессы организма, в том числе и овладение родным языком. А вот для того, чтобы ребенок начал говорить правильно и своевременно, взрослым приходится прикладывать немалые усилия. </a:t>
            </a:r>
          </a:p>
          <a:p>
            <a:pPr lvl="0"/>
            <a:r>
              <a:rPr lang="ru-RU" sz="2400" dirty="0">
                <a:solidFill>
                  <a:srgbClr val="0070C0"/>
                </a:solidFill>
                <a:latin typeface="Bookman Old Style" panose="02050604050505020204" pitchFamily="18" charset="0"/>
              </a:rPr>
              <a:t>Уже очень давно русская народная сказка зарекомендовала себя в качестве прекрасного дидактического средства. Велико ее значение и в процессе развития детской речи. Чем чаще дети слушают сказки, тем больше они впитывают гармонию слова, усваивают литературные нормы.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758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7927" y="1433582"/>
            <a:ext cx="113745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</a:rPr>
              <a:t>Задачи:</a:t>
            </a: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okman Old Style" panose="02050604050505020204" pitchFamily="18" charset="0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познакомить детей с известными народными сказками;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учить детей внимательно слушать сказку, эмоционально воспринимая содержание;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формировать умение поддерживать беседу по сказкам, отвечать на вопросы воспитателя;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расширять словарный запас;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развивать память, мышление, внимание, воображение;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развивать звуковую культуру речи;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способствовать развитию речевого дыхания;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развивать умение имитировать и подражать сказочным персонажам;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развивать звукоподражание;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kern="0" dirty="0">
                <a:solidFill>
                  <a:srgbClr val="0070C0"/>
                </a:solidFill>
                <a:latin typeface="Bookman Old Style" panose="02050604050505020204" pitchFamily="18" charset="0"/>
              </a:rPr>
              <a:t>воспитывать любовь к </a:t>
            </a:r>
            <a:r>
              <a:rPr lang="ru-RU" sz="2400" kern="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чтению</a:t>
            </a:r>
            <a:endParaRPr lang="ru-RU" sz="2400" kern="0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7927" y="971917"/>
            <a:ext cx="11069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Повышение интереса детей к чтению сказок</a:t>
            </a:r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23961" y="48587"/>
            <a:ext cx="1980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ЦЕЛЬ: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8593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34835" y="457200"/>
            <a:ext cx="91717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Планируемые результаты</a:t>
            </a:r>
            <a:r>
              <a:rPr lang="ru-RU" sz="5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  <a:endParaRPr lang="ru-RU" sz="54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8145" y="1620982"/>
            <a:ext cx="10515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Дети познакомятся с известными народными сказками</a:t>
            </a:r>
            <a:r>
              <a:rPr lang="ru-RU" sz="32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ru-RU" sz="32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У детей повысится речевая активность. </a:t>
            </a:r>
          </a:p>
        </p:txBody>
      </p:sp>
    </p:spTree>
    <p:extLst>
      <p:ext uri="{BB962C8B-B14F-4D97-AF65-F5344CB8AC3E}">
        <p14:creationId xmlns:p14="http://schemas.microsoft.com/office/powerpoint/2010/main" val="4077431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964" y="0"/>
            <a:ext cx="1086196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Bookman Old Style" panose="02050604050505020204" pitchFamily="18" charset="0"/>
              </a:rPr>
              <a:t>1 этап – подготовительный: самосовершенствование по данной теме</a:t>
            </a:r>
          </a:p>
          <a:p>
            <a:pPr lvl="0" algn="ctr"/>
            <a:r>
              <a:rPr lang="ru-RU" sz="4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Bookman Old Style" panose="02050604050505020204" pitchFamily="18" charset="0"/>
              </a:rPr>
              <a:t>Условия реализации проекта</a:t>
            </a:r>
            <a:endParaRPr lang="ru-RU" sz="48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72452"/>
            <a:ext cx="120257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dirty="0" smtClean="0">
              <a:solidFill>
                <a:srgbClr val="7030A0"/>
              </a:solidFill>
              <a:latin typeface="Bookman Old Style" panose="02050604050505020204" pitchFamily="18" charset="0"/>
            </a:endParaRPr>
          </a:p>
          <a:p>
            <a:pPr lvl="0"/>
            <a:r>
              <a:rPr lang="ru-RU" sz="2400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оформлен </a:t>
            </a:r>
            <a:r>
              <a:rPr lang="ru-RU" sz="2400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лэпбук</a:t>
            </a:r>
            <a:r>
              <a:rPr lang="ru-RU" sz="2400" dirty="0">
                <a:solidFill>
                  <a:srgbClr val="7030A0"/>
                </a:solidFill>
                <a:latin typeface="Bookman Old Style" panose="02050604050505020204" pitchFamily="18" charset="0"/>
              </a:rPr>
              <a:t> «В мире сказок», в котором размещены различные материалы, дидактические игры по сюжетам русских народных сказок.</a:t>
            </a:r>
          </a:p>
          <a:p>
            <a:pPr marL="342900" lvl="0" indent="-342900">
              <a:buFontTx/>
              <a:buChar char="-"/>
            </a:pPr>
            <a:r>
              <a:rPr lang="ru-RU" sz="2400" dirty="0">
                <a:solidFill>
                  <a:srgbClr val="7030A0"/>
                </a:solidFill>
                <a:latin typeface="Bookman Old Style" panose="02050604050505020204" pitchFamily="18" charset="0"/>
              </a:rPr>
              <a:t>создана выставка красочных книг с русскими народными сказками</a:t>
            </a:r>
          </a:p>
          <a:p>
            <a:pPr marL="342900" lvl="0" indent="-342900">
              <a:buFontTx/>
              <a:buChar char="-"/>
            </a:pPr>
            <a:r>
              <a:rPr lang="ru-RU" sz="2400" dirty="0">
                <a:solidFill>
                  <a:srgbClr val="7030A0"/>
                </a:solidFill>
                <a:latin typeface="Bookman Old Style" panose="02050604050505020204" pitchFamily="18" charset="0"/>
              </a:rPr>
              <a:t>для закрепления изученного изготовлены «Круги </a:t>
            </a:r>
            <a:r>
              <a:rPr lang="ru-RU" sz="2400" dirty="0" err="1" smtClean="0">
                <a:solidFill>
                  <a:srgbClr val="7030A0"/>
                </a:solidFill>
                <a:latin typeface="Bookman Old Style" panose="02050604050505020204" pitchFamily="18" charset="0"/>
              </a:rPr>
              <a:t>Луллия</a:t>
            </a:r>
            <a:r>
              <a:rPr lang="ru-RU" sz="2400" dirty="0" smtClean="0">
                <a:solidFill>
                  <a:srgbClr val="7030A0"/>
                </a:solidFill>
                <a:latin typeface="Bookman Old Style" panose="02050604050505020204" pitchFamily="18" charset="0"/>
              </a:rPr>
              <a:t> «Сказки»</a:t>
            </a:r>
            <a:endParaRPr lang="ru-RU" sz="2400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14564"/>
            <a:ext cx="5888181" cy="3698513"/>
          </a:xfrm>
          <a:prstGeom prst="rect">
            <a:avLst/>
          </a:prstGeom>
          <a:ln w="38100">
            <a:solidFill>
              <a:srgbClr val="FF0066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8779" y="2611444"/>
            <a:ext cx="5886966" cy="3114964"/>
          </a:xfrm>
          <a:prstGeom prst="rect">
            <a:avLst/>
          </a:prstGeom>
          <a:ln w="38100">
            <a:solidFill>
              <a:srgbClr val="FF66FF"/>
            </a:solidFill>
          </a:ln>
        </p:spPr>
      </p:pic>
    </p:spTree>
    <p:extLst>
      <p:ext uri="{BB962C8B-B14F-4D97-AF65-F5344CB8AC3E}">
        <p14:creationId xmlns:p14="http://schemas.microsoft.com/office/powerpoint/2010/main" val="3824199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71580" y="0"/>
            <a:ext cx="9095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ookman Old Style" panose="02050604050505020204" pitchFamily="18" charset="0"/>
              </a:rPr>
              <a:t>Лэпбук «В мире сказок»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4158" y="2585135"/>
            <a:ext cx="2674414" cy="40850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9070">
            <a:off x="7740645" y="1357242"/>
            <a:ext cx="3988998" cy="33158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04243">
            <a:off x="226686" y="1339173"/>
            <a:ext cx="3937106" cy="297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35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9709" y="0"/>
            <a:ext cx="110697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Bookman Old Style" panose="02050604050505020204" pitchFamily="18" charset="0"/>
              </a:rPr>
              <a:t>Лэпбук «В мире сказок»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137" y="2784765"/>
            <a:ext cx="5447106" cy="36853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923330"/>
            <a:ext cx="6040582" cy="3815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449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3454" y="554181"/>
            <a:ext cx="11194473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65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2 этап </a:t>
            </a:r>
            <a:r>
              <a:rPr lang="ru-RU" sz="32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: </a:t>
            </a:r>
            <a:r>
              <a:rPr lang="ru-RU" sz="32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реализация проекта в </a:t>
            </a:r>
            <a:r>
              <a:rPr lang="ru-RU" sz="32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практику:</a:t>
            </a:r>
          </a:p>
          <a:p>
            <a:pPr algn="ctr">
              <a:lnSpc>
                <a:spcPts val="1365"/>
              </a:lnSpc>
              <a:spcAft>
                <a:spcPts val="0"/>
              </a:spcAft>
            </a:pPr>
            <a:endParaRPr lang="ru-RU" sz="2400" b="1" dirty="0">
              <a:solidFill>
                <a:srgbClr val="FF66FF"/>
              </a:solidFill>
              <a:latin typeface="Bookman Old Style" panose="02050604050505020204" pitchFamily="18" charset="0"/>
              <a:ea typeface="Calibri" panose="020F0502020204030204" pitchFamily="34" charset="0"/>
            </a:endParaRPr>
          </a:p>
          <a:p>
            <a:pPr algn="ctr">
              <a:lnSpc>
                <a:spcPts val="1365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 загадывание загадок,</a:t>
            </a:r>
          </a:p>
          <a:p>
            <a:pPr algn="ctr">
              <a:lnSpc>
                <a:spcPts val="1365"/>
              </a:lnSpc>
              <a:spcAft>
                <a:spcPts val="0"/>
              </a:spcAft>
            </a:pPr>
            <a:endParaRPr lang="ru-RU" sz="2400" b="1" dirty="0" smtClean="0">
              <a:solidFill>
                <a:srgbClr val="002060"/>
              </a:solidFill>
              <a:latin typeface="Bookman Old Style" panose="02050604050505020204" pitchFamily="18" charset="0"/>
              <a:ea typeface="Calibri" panose="020F0502020204030204" pitchFamily="34" charset="0"/>
            </a:endParaRPr>
          </a:p>
          <a:p>
            <a:pPr algn="ctr">
              <a:lnSpc>
                <a:spcPts val="1365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</a:rPr>
              <a:t>дидактическая игра «Репка» и другие овощи на прищепках»</a:t>
            </a:r>
            <a:endParaRPr lang="ru-RU" sz="2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162" y="2638706"/>
            <a:ext cx="5726546" cy="36238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14704" y="2445327"/>
            <a:ext cx="5043055" cy="378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95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891" y="221671"/>
            <a:ext cx="5611091" cy="56110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66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298" y="500297"/>
            <a:ext cx="4665465" cy="62206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098026" y="300242"/>
            <a:ext cx="3723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Мнемотаблица</a:t>
            </a:r>
            <a:r>
              <a:rPr lang="ru-RU" sz="20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«Колобок</a:t>
            </a:r>
            <a:r>
              <a:rPr lang="ru-RU" sz="2000" b="1" dirty="0" smtClean="0">
                <a:solidFill>
                  <a:srgbClr val="C00000"/>
                </a:solidFill>
              </a:rPr>
              <a:t>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3036" y="5939088"/>
            <a:ext cx="5243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Дидактическая игра «Репка и другие овощи» на прищепках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43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449</Words>
  <Application>Microsoft Office PowerPoint</Application>
  <PresentationFormat>Произвольный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19</cp:revision>
  <dcterms:created xsi:type="dcterms:W3CDTF">2022-04-15T21:09:59Z</dcterms:created>
  <dcterms:modified xsi:type="dcterms:W3CDTF">2022-05-11T11:18:08Z</dcterms:modified>
</cp:coreProperties>
</file>